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5" r:id="rId2"/>
    <p:sldMasterId id="2147483692" r:id="rId3"/>
  </p:sldMasterIdLst>
  <p:notesMasterIdLst>
    <p:notesMasterId r:id="rId14"/>
  </p:notesMasterIdLst>
  <p:handoutMasterIdLst>
    <p:handoutMasterId r:id="rId15"/>
  </p:handoutMasterIdLst>
  <p:sldIdLst>
    <p:sldId id="294" r:id="rId4"/>
    <p:sldId id="382" r:id="rId5"/>
    <p:sldId id="381" r:id="rId6"/>
    <p:sldId id="391" r:id="rId7"/>
    <p:sldId id="392" r:id="rId8"/>
    <p:sldId id="393" r:id="rId9"/>
    <p:sldId id="395" r:id="rId10"/>
    <p:sldId id="394" r:id="rId11"/>
    <p:sldId id="396" r:id="rId12"/>
    <p:sldId id="377" r:id="rId13"/>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660"/>
  </p:normalViewPr>
  <p:slideViewPr>
    <p:cSldViewPr>
      <p:cViewPr varScale="1">
        <p:scale>
          <a:sx n="83" d="100"/>
          <a:sy n="83" d="100"/>
        </p:scale>
        <p:origin x="15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4604887-061F-4CBC-9F86-0F1FA82381E0}" type="datetimeFigureOut">
              <a:rPr lang="en-US" smtClean="0"/>
              <a:t>9/11/2015</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D60CB59-A230-4656-BC6C-B57D7F9C3872}" type="slidenum">
              <a:rPr lang="en-US" smtClean="0"/>
              <a:t>‹#›</a:t>
            </a:fld>
            <a:endParaRPr lang="en-US"/>
          </a:p>
        </p:txBody>
      </p:sp>
    </p:spTree>
    <p:extLst>
      <p:ext uri="{BB962C8B-B14F-4D97-AF65-F5344CB8AC3E}">
        <p14:creationId xmlns:p14="http://schemas.microsoft.com/office/powerpoint/2010/main" val="2507426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0" hangingPunct="0">
              <a:defRPr sz="1200">
                <a:latin typeface="Times New Roman" pitchFamily="18" charset="0"/>
              </a:defRPr>
            </a:lvl1pPr>
          </a:lstStyle>
          <a:p>
            <a:pPr>
              <a:defRPr/>
            </a:pPr>
            <a:fld id="{95398022-F8A4-4B56-898E-D07E391D8204}" type="slidenum">
              <a:rPr lang="en-US"/>
              <a:pPr>
                <a:defRPr/>
              </a:pPr>
              <a:t>‹#›</a:t>
            </a:fld>
            <a:endParaRPr lang="en-US"/>
          </a:p>
        </p:txBody>
      </p:sp>
    </p:spTree>
    <p:extLst>
      <p:ext uri="{BB962C8B-B14F-4D97-AF65-F5344CB8AC3E}">
        <p14:creationId xmlns:p14="http://schemas.microsoft.com/office/powerpoint/2010/main" val="3808813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051A46AA-0A50-4594-9BB9-9894F7E83E44}" type="slidenum">
              <a:rPr lang="en-US" altLang="en-US" smtClean="0">
                <a:latin typeface="Times New Roman" pitchFamily="18" charset="0"/>
              </a:rPr>
              <a:pPr/>
              <a:t>1</a:t>
            </a:fld>
            <a:endParaRPr lang="en-US" altLang="en-US" smtClean="0">
              <a:latin typeface="Times New Roman" pitchFamily="18" charset="0"/>
            </a:endParaRPr>
          </a:p>
        </p:txBody>
      </p:sp>
      <p:sp>
        <p:nvSpPr>
          <p:cNvPr id="18435" name="Rectangle 2"/>
          <p:cNvSpPr>
            <a:spLocks noGrp="1" noRot="1" noChangeAspect="1" noChangeArrowheads="1" noTextEdit="1"/>
          </p:cNvSpPr>
          <p:nvPr>
            <p:ph type="sldImg"/>
          </p:nvPr>
        </p:nvSpPr>
        <p:spPr>
          <a:xfrm>
            <a:off x="1176338" y="688975"/>
            <a:ext cx="4595812" cy="3446463"/>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120442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fld id="{222F4614-F41D-49C3-BEBA-7DE91908574A}" type="slidenum">
              <a:rPr lang="en-US" altLang="en-US" smtClean="0">
                <a:latin typeface="Times New Roman" pitchFamily="18" charset="0"/>
              </a:rPr>
              <a:pPr/>
              <a:t>10</a:t>
            </a:fld>
            <a:endParaRPr lang="en-US" altLang="en-US" smtClean="0">
              <a:latin typeface="Times New Roman" pitchFamily="18" charset="0"/>
            </a:endParaRPr>
          </a:p>
        </p:txBody>
      </p:sp>
      <p:sp>
        <p:nvSpPr>
          <p:cNvPr id="19459" name="Rectangle 2"/>
          <p:cNvSpPr>
            <a:spLocks noGrp="1" noRot="1" noChangeAspect="1" noChangeArrowheads="1" noTextEdit="1"/>
          </p:cNvSpPr>
          <p:nvPr>
            <p:ph type="sldImg"/>
          </p:nvPr>
        </p:nvSpPr>
        <p:spPr>
          <a:xfrm>
            <a:off x="1176338" y="688975"/>
            <a:ext cx="4595812" cy="3446463"/>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2610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9D603D-2159-491B-B6F9-85D883EC299D}" type="slidenum">
              <a:rPr lang="en-US"/>
              <a:pPr>
                <a:defRPr/>
              </a:pPr>
              <a:t>‹#›</a:t>
            </a:fld>
            <a:endParaRPr lang="en-US"/>
          </a:p>
        </p:txBody>
      </p:sp>
    </p:spTree>
    <p:extLst>
      <p:ext uri="{BB962C8B-B14F-4D97-AF65-F5344CB8AC3E}">
        <p14:creationId xmlns:p14="http://schemas.microsoft.com/office/powerpoint/2010/main" val="100246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B1F0FD-7454-4423-B205-8D327C2AFC60}" type="slidenum">
              <a:rPr lang="en-US"/>
              <a:pPr>
                <a:defRPr/>
              </a:pPr>
              <a:t>‹#›</a:t>
            </a:fld>
            <a:endParaRPr lang="en-US"/>
          </a:p>
        </p:txBody>
      </p:sp>
    </p:spTree>
    <p:extLst>
      <p:ext uri="{BB962C8B-B14F-4D97-AF65-F5344CB8AC3E}">
        <p14:creationId xmlns:p14="http://schemas.microsoft.com/office/powerpoint/2010/main" val="351013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79E9A-AB13-4C28-925A-B100E0AB888D}" type="slidenum">
              <a:rPr lang="en-US"/>
              <a:pPr>
                <a:defRPr/>
              </a:pPr>
              <a:t>‹#›</a:t>
            </a:fld>
            <a:endParaRPr lang="en-US"/>
          </a:p>
        </p:txBody>
      </p:sp>
    </p:spTree>
    <p:extLst>
      <p:ext uri="{BB962C8B-B14F-4D97-AF65-F5344CB8AC3E}">
        <p14:creationId xmlns:p14="http://schemas.microsoft.com/office/powerpoint/2010/main" val="299157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EBFD44-4610-4497-8269-CE05F2051EFC}" type="slidenum">
              <a:rPr lang="en-US"/>
              <a:pPr>
                <a:defRPr/>
              </a:pPr>
              <a:t>‹#›</a:t>
            </a:fld>
            <a:endParaRPr lang="en-US"/>
          </a:p>
        </p:txBody>
      </p:sp>
    </p:spTree>
    <p:extLst>
      <p:ext uri="{BB962C8B-B14F-4D97-AF65-F5344CB8AC3E}">
        <p14:creationId xmlns:p14="http://schemas.microsoft.com/office/powerpoint/2010/main" val="232162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F00A2-FC58-46CF-8F48-31457CF35984}" type="slidenum">
              <a:rPr lang="en-US"/>
              <a:pPr>
                <a:defRPr/>
              </a:pPr>
              <a:t>‹#›</a:t>
            </a:fld>
            <a:endParaRPr lang="en-US"/>
          </a:p>
        </p:txBody>
      </p:sp>
    </p:spTree>
    <p:extLst>
      <p:ext uri="{BB962C8B-B14F-4D97-AF65-F5344CB8AC3E}">
        <p14:creationId xmlns:p14="http://schemas.microsoft.com/office/powerpoint/2010/main" val="2354596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5CCD4C-EE5E-44AE-ABE4-DBBF916F8D11}" type="slidenum">
              <a:rPr lang="en-US"/>
              <a:pPr>
                <a:defRPr/>
              </a:pPr>
              <a:t>‹#›</a:t>
            </a:fld>
            <a:endParaRPr lang="en-US"/>
          </a:p>
        </p:txBody>
      </p:sp>
    </p:spTree>
    <p:extLst>
      <p:ext uri="{BB962C8B-B14F-4D97-AF65-F5344CB8AC3E}">
        <p14:creationId xmlns:p14="http://schemas.microsoft.com/office/powerpoint/2010/main" val="110302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C6644D-D811-40C0-BB9B-F38A1513BF78}" type="slidenum">
              <a:rPr lang="en-US"/>
              <a:pPr>
                <a:defRPr/>
              </a:pPr>
              <a:t>‹#›</a:t>
            </a:fld>
            <a:endParaRPr lang="en-US"/>
          </a:p>
        </p:txBody>
      </p:sp>
    </p:spTree>
    <p:extLst>
      <p:ext uri="{BB962C8B-B14F-4D97-AF65-F5344CB8AC3E}">
        <p14:creationId xmlns:p14="http://schemas.microsoft.com/office/powerpoint/2010/main" val="417351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EED3B-3463-4DBB-B933-7E81B6613890}" type="slidenum">
              <a:rPr lang="en-US"/>
              <a:pPr>
                <a:defRPr/>
              </a:pPr>
              <a:t>‹#›</a:t>
            </a:fld>
            <a:endParaRPr lang="en-US"/>
          </a:p>
        </p:txBody>
      </p:sp>
    </p:spTree>
    <p:extLst>
      <p:ext uri="{BB962C8B-B14F-4D97-AF65-F5344CB8AC3E}">
        <p14:creationId xmlns:p14="http://schemas.microsoft.com/office/powerpoint/2010/main" val="165157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E62969-3ADC-407C-B4FA-B4B7E98B6A9F}" type="slidenum">
              <a:rPr lang="en-US"/>
              <a:pPr>
                <a:defRPr/>
              </a:pPr>
              <a:t>‹#›</a:t>
            </a:fld>
            <a:endParaRPr lang="en-US"/>
          </a:p>
        </p:txBody>
      </p:sp>
    </p:spTree>
    <p:extLst>
      <p:ext uri="{BB962C8B-B14F-4D97-AF65-F5344CB8AC3E}">
        <p14:creationId xmlns:p14="http://schemas.microsoft.com/office/powerpoint/2010/main" val="236646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769CCD-380A-467F-A062-3FA1CD7081F3}" type="slidenum">
              <a:rPr lang="en-US"/>
              <a:pPr>
                <a:defRPr/>
              </a:pPr>
              <a:t>‹#›</a:t>
            </a:fld>
            <a:endParaRPr lang="en-US"/>
          </a:p>
        </p:txBody>
      </p:sp>
    </p:spTree>
    <p:extLst>
      <p:ext uri="{BB962C8B-B14F-4D97-AF65-F5344CB8AC3E}">
        <p14:creationId xmlns:p14="http://schemas.microsoft.com/office/powerpoint/2010/main" val="63265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AD3FC-736D-48CF-9B4B-646F8FC76D88}" type="slidenum">
              <a:rPr lang="en-US"/>
              <a:pPr>
                <a:defRPr/>
              </a:pPr>
              <a:t>‹#›</a:t>
            </a:fld>
            <a:endParaRPr lang="en-US"/>
          </a:p>
        </p:txBody>
      </p:sp>
    </p:spTree>
    <p:extLst>
      <p:ext uri="{BB962C8B-B14F-4D97-AF65-F5344CB8AC3E}">
        <p14:creationId xmlns:p14="http://schemas.microsoft.com/office/powerpoint/2010/main" val="116272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BFF18-FA67-4D15-A6E6-F45B14E5A89B}" type="slidenum">
              <a:rPr lang="en-US"/>
              <a:pPr>
                <a:defRPr/>
              </a:pPr>
              <a:t>‹#›</a:t>
            </a:fld>
            <a:endParaRPr lang="en-US"/>
          </a:p>
        </p:txBody>
      </p:sp>
    </p:spTree>
    <p:extLst>
      <p:ext uri="{BB962C8B-B14F-4D97-AF65-F5344CB8AC3E}">
        <p14:creationId xmlns:p14="http://schemas.microsoft.com/office/powerpoint/2010/main" val="426783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C54D8-2A69-4ED4-B2AD-628F62A8C262}" type="slidenum">
              <a:rPr lang="en-US"/>
              <a:pPr>
                <a:defRPr/>
              </a:pPr>
              <a:t>‹#›</a:t>
            </a:fld>
            <a:endParaRPr lang="en-US"/>
          </a:p>
        </p:txBody>
      </p:sp>
    </p:spTree>
    <p:extLst>
      <p:ext uri="{BB962C8B-B14F-4D97-AF65-F5344CB8AC3E}">
        <p14:creationId xmlns:p14="http://schemas.microsoft.com/office/powerpoint/2010/main" val="315693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5E1AB-05A0-489B-9CC6-FBC1FA3E1398}" type="slidenum">
              <a:rPr lang="en-US"/>
              <a:pPr>
                <a:defRPr/>
              </a:pPr>
              <a:t>‹#›</a:t>
            </a:fld>
            <a:endParaRPr lang="en-US"/>
          </a:p>
        </p:txBody>
      </p:sp>
    </p:spTree>
    <p:extLst>
      <p:ext uri="{BB962C8B-B14F-4D97-AF65-F5344CB8AC3E}">
        <p14:creationId xmlns:p14="http://schemas.microsoft.com/office/powerpoint/2010/main" val="134879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EE1F23-6DF0-41BE-B2EA-3EF914939AE3}" type="slidenum">
              <a:rPr lang="en-US"/>
              <a:pPr>
                <a:defRPr/>
              </a:pPr>
              <a:t>‹#›</a:t>
            </a:fld>
            <a:endParaRPr lang="en-US"/>
          </a:p>
        </p:txBody>
      </p:sp>
    </p:spTree>
    <p:extLst>
      <p:ext uri="{BB962C8B-B14F-4D97-AF65-F5344CB8AC3E}">
        <p14:creationId xmlns:p14="http://schemas.microsoft.com/office/powerpoint/2010/main" val="3231189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F49EBE-23FD-4BCA-81DF-6317F1A30D22}" type="slidenum">
              <a:rPr lang="en-US"/>
              <a:pPr>
                <a:defRPr/>
              </a:pPr>
              <a:t>‹#›</a:t>
            </a:fld>
            <a:endParaRPr lang="en-US"/>
          </a:p>
        </p:txBody>
      </p:sp>
    </p:spTree>
    <p:extLst>
      <p:ext uri="{BB962C8B-B14F-4D97-AF65-F5344CB8AC3E}">
        <p14:creationId xmlns:p14="http://schemas.microsoft.com/office/powerpoint/2010/main" val="284040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6AE097-2CE3-466F-ACB1-F91403AB0F59}" type="slidenum">
              <a:rPr lang="en-US"/>
              <a:pPr>
                <a:defRPr/>
              </a:pPr>
              <a:t>‹#›</a:t>
            </a:fld>
            <a:endParaRPr lang="en-US"/>
          </a:p>
        </p:txBody>
      </p:sp>
    </p:spTree>
    <p:extLst>
      <p:ext uri="{BB962C8B-B14F-4D97-AF65-F5344CB8AC3E}">
        <p14:creationId xmlns:p14="http://schemas.microsoft.com/office/powerpoint/2010/main" val="4022757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8AFE02-438D-4F95-BAA8-37333634132A}" type="slidenum">
              <a:rPr lang="en-US"/>
              <a:pPr>
                <a:defRPr/>
              </a:pPr>
              <a:t>‹#›</a:t>
            </a:fld>
            <a:endParaRPr lang="en-US"/>
          </a:p>
        </p:txBody>
      </p:sp>
    </p:spTree>
    <p:extLst>
      <p:ext uri="{BB962C8B-B14F-4D97-AF65-F5344CB8AC3E}">
        <p14:creationId xmlns:p14="http://schemas.microsoft.com/office/powerpoint/2010/main" val="1476339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9670DA-C15F-4BE5-AF59-94297EFE2A7A}" type="slidenum">
              <a:rPr lang="en-US"/>
              <a:pPr>
                <a:defRPr/>
              </a:pPr>
              <a:t>‹#›</a:t>
            </a:fld>
            <a:endParaRPr lang="en-US"/>
          </a:p>
        </p:txBody>
      </p:sp>
    </p:spTree>
    <p:extLst>
      <p:ext uri="{BB962C8B-B14F-4D97-AF65-F5344CB8AC3E}">
        <p14:creationId xmlns:p14="http://schemas.microsoft.com/office/powerpoint/2010/main" val="736886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A9FA66-146E-4E20-9C1A-A2B37C66684B}" type="slidenum">
              <a:rPr lang="en-US"/>
              <a:pPr>
                <a:defRPr/>
              </a:pPr>
              <a:t>‹#›</a:t>
            </a:fld>
            <a:endParaRPr lang="en-US"/>
          </a:p>
        </p:txBody>
      </p:sp>
    </p:spTree>
    <p:extLst>
      <p:ext uri="{BB962C8B-B14F-4D97-AF65-F5344CB8AC3E}">
        <p14:creationId xmlns:p14="http://schemas.microsoft.com/office/powerpoint/2010/main" val="4268072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156F93-0DD5-4EEA-B938-F2913FEF27F5}" type="slidenum">
              <a:rPr lang="en-US"/>
              <a:pPr>
                <a:defRPr/>
              </a:pPr>
              <a:t>‹#›</a:t>
            </a:fld>
            <a:endParaRPr lang="en-US"/>
          </a:p>
        </p:txBody>
      </p:sp>
    </p:spTree>
    <p:extLst>
      <p:ext uri="{BB962C8B-B14F-4D97-AF65-F5344CB8AC3E}">
        <p14:creationId xmlns:p14="http://schemas.microsoft.com/office/powerpoint/2010/main" val="72713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86D004-8DBB-4A5D-8683-FB5844F9D6E4}" type="slidenum">
              <a:rPr lang="en-US"/>
              <a:pPr>
                <a:defRPr/>
              </a:pPr>
              <a:t>‹#›</a:t>
            </a:fld>
            <a:endParaRPr lang="en-US"/>
          </a:p>
        </p:txBody>
      </p:sp>
    </p:spTree>
    <p:extLst>
      <p:ext uri="{BB962C8B-B14F-4D97-AF65-F5344CB8AC3E}">
        <p14:creationId xmlns:p14="http://schemas.microsoft.com/office/powerpoint/2010/main" val="348877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05196D-C32A-4B6A-AB99-AD40FA760AAF}" type="slidenum">
              <a:rPr lang="en-US"/>
              <a:pPr>
                <a:defRPr/>
              </a:pPr>
              <a:t>‹#›</a:t>
            </a:fld>
            <a:endParaRPr lang="en-US"/>
          </a:p>
        </p:txBody>
      </p:sp>
    </p:spTree>
    <p:extLst>
      <p:ext uri="{BB962C8B-B14F-4D97-AF65-F5344CB8AC3E}">
        <p14:creationId xmlns:p14="http://schemas.microsoft.com/office/powerpoint/2010/main" val="252366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C501AD-4729-44C1-904B-F578AFC74E9D}" type="slidenum">
              <a:rPr lang="en-US"/>
              <a:pPr>
                <a:defRPr/>
              </a:pPr>
              <a:t>‹#›</a:t>
            </a:fld>
            <a:endParaRPr lang="en-US"/>
          </a:p>
        </p:txBody>
      </p:sp>
    </p:spTree>
    <p:extLst>
      <p:ext uri="{BB962C8B-B14F-4D97-AF65-F5344CB8AC3E}">
        <p14:creationId xmlns:p14="http://schemas.microsoft.com/office/powerpoint/2010/main" val="410764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2DCD62-5090-4975-8BA6-4A72F5BCCDD6}" type="slidenum">
              <a:rPr lang="en-US"/>
              <a:pPr>
                <a:defRPr/>
              </a:pPr>
              <a:t>‹#›</a:t>
            </a:fld>
            <a:endParaRPr lang="en-US"/>
          </a:p>
        </p:txBody>
      </p:sp>
    </p:spTree>
    <p:extLst>
      <p:ext uri="{BB962C8B-B14F-4D97-AF65-F5344CB8AC3E}">
        <p14:creationId xmlns:p14="http://schemas.microsoft.com/office/powerpoint/2010/main" val="2377327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A83E69-9CAF-4852-B7A1-A481BE4EFCA4}" type="slidenum">
              <a:rPr lang="en-US"/>
              <a:pPr>
                <a:defRPr/>
              </a:pPr>
              <a:t>‹#›</a:t>
            </a:fld>
            <a:endParaRPr lang="en-US"/>
          </a:p>
        </p:txBody>
      </p:sp>
    </p:spTree>
    <p:extLst>
      <p:ext uri="{BB962C8B-B14F-4D97-AF65-F5344CB8AC3E}">
        <p14:creationId xmlns:p14="http://schemas.microsoft.com/office/powerpoint/2010/main" val="3772817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EF43D-07DC-4A38-8B89-1D95DD8EB732}" type="slidenum">
              <a:rPr lang="en-US"/>
              <a:pPr>
                <a:defRPr/>
              </a:pPr>
              <a:t>‹#›</a:t>
            </a:fld>
            <a:endParaRPr lang="en-US"/>
          </a:p>
        </p:txBody>
      </p:sp>
    </p:spTree>
    <p:extLst>
      <p:ext uri="{BB962C8B-B14F-4D97-AF65-F5344CB8AC3E}">
        <p14:creationId xmlns:p14="http://schemas.microsoft.com/office/powerpoint/2010/main" val="2063229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0F4CCC-FB34-47CD-9C70-875D3EFD26A1}" type="slidenum">
              <a:rPr lang="en-US"/>
              <a:pPr>
                <a:defRPr/>
              </a:pPr>
              <a:t>‹#›</a:t>
            </a:fld>
            <a:endParaRPr lang="en-US"/>
          </a:p>
        </p:txBody>
      </p:sp>
    </p:spTree>
    <p:extLst>
      <p:ext uri="{BB962C8B-B14F-4D97-AF65-F5344CB8AC3E}">
        <p14:creationId xmlns:p14="http://schemas.microsoft.com/office/powerpoint/2010/main" val="407698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E4912-5147-4CCA-B38A-7A6D816CBFEC}" type="slidenum">
              <a:rPr lang="en-US"/>
              <a:pPr>
                <a:defRPr/>
              </a:pPr>
              <a:t>‹#›</a:t>
            </a:fld>
            <a:endParaRPr lang="en-US"/>
          </a:p>
        </p:txBody>
      </p:sp>
    </p:spTree>
    <p:extLst>
      <p:ext uri="{BB962C8B-B14F-4D97-AF65-F5344CB8AC3E}">
        <p14:creationId xmlns:p14="http://schemas.microsoft.com/office/powerpoint/2010/main" val="80309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14DCAA-0D27-46AF-820F-5D8D65393C55}" type="slidenum">
              <a:rPr lang="en-US"/>
              <a:pPr>
                <a:defRPr/>
              </a:pPr>
              <a:t>‹#›</a:t>
            </a:fld>
            <a:endParaRPr lang="en-US"/>
          </a:p>
        </p:txBody>
      </p:sp>
    </p:spTree>
    <p:extLst>
      <p:ext uri="{BB962C8B-B14F-4D97-AF65-F5344CB8AC3E}">
        <p14:creationId xmlns:p14="http://schemas.microsoft.com/office/powerpoint/2010/main" val="402450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F3F331-FD2E-400D-A455-1DD356588E2A}" type="slidenum">
              <a:rPr lang="en-US"/>
              <a:pPr>
                <a:defRPr/>
              </a:pPr>
              <a:t>‹#›</a:t>
            </a:fld>
            <a:endParaRPr lang="en-US"/>
          </a:p>
        </p:txBody>
      </p:sp>
    </p:spTree>
    <p:extLst>
      <p:ext uri="{BB962C8B-B14F-4D97-AF65-F5344CB8AC3E}">
        <p14:creationId xmlns:p14="http://schemas.microsoft.com/office/powerpoint/2010/main" val="253240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AB1F53-DBDE-47D6-AA25-87B909316451}" type="slidenum">
              <a:rPr lang="en-US"/>
              <a:pPr>
                <a:defRPr/>
              </a:pPr>
              <a:t>‹#›</a:t>
            </a:fld>
            <a:endParaRPr lang="en-US"/>
          </a:p>
        </p:txBody>
      </p:sp>
    </p:spTree>
    <p:extLst>
      <p:ext uri="{BB962C8B-B14F-4D97-AF65-F5344CB8AC3E}">
        <p14:creationId xmlns:p14="http://schemas.microsoft.com/office/powerpoint/2010/main" val="298869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4876B2-0112-4CD8-BD52-D029395F509B}" type="slidenum">
              <a:rPr lang="en-US"/>
              <a:pPr>
                <a:defRPr/>
              </a:pPr>
              <a:t>‹#›</a:t>
            </a:fld>
            <a:endParaRPr lang="en-US"/>
          </a:p>
        </p:txBody>
      </p:sp>
    </p:spTree>
    <p:extLst>
      <p:ext uri="{BB962C8B-B14F-4D97-AF65-F5344CB8AC3E}">
        <p14:creationId xmlns:p14="http://schemas.microsoft.com/office/powerpoint/2010/main" val="335635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89F31-0191-4F20-BFD6-D2D0FD04FFDB}" type="slidenum">
              <a:rPr lang="en-US"/>
              <a:pPr>
                <a:defRPr/>
              </a:pPr>
              <a:t>‹#›</a:t>
            </a:fld>
            <a:endParaRPr lang="en-US"/>
          </a:p>
        </p:txBody>
      </p:sp>
    </p:spTree>
    <p:extLst>
      <p:ext uri="{BB962C8B-B14F-4D97-AF65-F5344CB8AC3E}">
        <p14:creationId xmlns:p14="http://schemas.microsoft.com/office/powerpoint/2010/main" val="411947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CDB4C7C7-BF2E-4DF1-8286-458E8D24FF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596CC8CC-F3F5-40DB-9812-8AC919E1C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3B833F1-DDD5-415F-ACD1-F75A3997F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descr="Mbaka Oromo 2006 043"/>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801540" y="2743200"/>
            <a:ext cx="3540919" cy="2655005"/>
          </a:xfrm>
          <a:noFill/>
        </p:spPr>
      </p:pic>
      <p:sp>
        <p:nvSpPr>
          <p:cNvPr id="4099" name="Text Box 2"/>
          <p:cNvSpPr txBox="1">
            <a:spLocks noChangeArrowheads="1"/>
          </p:cNvSpPr>
          <p:nvPr/>
        </p:nvSpPr>
        <p:spPr bwMode="auto">
          <a:xfrm>
            <a:off x="76200" y="914400"/>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smtClean="0">
                <a:latin typeface="Georgia" panose="02040502050405020303" pitchFamily="18" charset="0"/>
              </a:rPr>
              <a:t>If I Could Start Anew: </a:t>
            </a:r>
          </a:p>
          <a:p>
            <a:pPr algn="ctr"/>
            <a:r>
              <a:rPr lang="en-US" sz="3600" b="1" dirty="0" smtClean="0">
                <a:latin typeface="Georgia" panose="02040502050405020303" pitchFamily="18" charset="0"/>
              </a:rPr>
              <a:t>Some Reflections of A </a:t>
            </a:r>
          </a:p>
          <a:p>
            <a:pPr algn="ctr"/>
            <a:r>
              <a:rPr lang="en-US" sz="3600" b="1" dirty="0" smtClean="0">
                <a:latin typeface="Georgia" panose="02040502050405020303" pitchFamily="18" charset="0"/>
              </a:rPr>
              <a:t>Development Economist</a:t>
            </a:r>
            <a:endParaRPr lang="en-US" sz="3600" b="1" dirty="0">
              <a:latin typeface="Georgia" panose="02040502050405020303" pitchFamily="18" charset="0"/>
            </a:endParaRPr>
          </a:p>
          <a:p>
            <a:pPr algn="ctr"/>
            <a:endParaRPr lang="en-US" sz="3600" b="1" dirty="0">
              <a:latin typeface="Georgia" panose="02040502050405020303" pitchFamily="18" charset="0"/>
            </a:endParaRPr>
          </a:p>
          <a:p>
            <a:pPr algn="ctr"/>
            <a:endParaRPr lang="en-US" altLang="en-US" sz="4000" b="1" dirty="0">
              <a:latin typeface="Georgia" pitchFamily="18" charset="0"/>
            </a:endParaRPr>
          </a:p>
        </p:txBody>
      </p:sp>
      <p:sp>
        <p:nvSpPr>
          <p:cNvPr id="4100" name="Rectangle 6"/>
          <p:cNvSpPr>
            <a:spLocks noChangeArrowheads="1"/>
          </p:cNvSpPr>
          <p:nvPr/>
        </p:nvSpPr>
        <p:spPr bwMode="auto">
          <a:xfrm>
            <a:off x="266700" y="5483799"/>
            <a:ext cx="861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dirty="0">
                <a:latin typeface="Georgia" pitchFamily="18" charset="0"/>
              </a:rPr>
              <a:t>Chris </a:t>
            </a:r>
            <a:r>
              <a:rPr lang="en-US" altLang="en-US" sz="2000" dirty="0" smtClean="0">
                <a:latin typeface="Georgia" pitchFamily="18" charset="0"/>
              </a:rPr>
              <a:t>Barrett, Cornell University</a:t>
            </a:r>
            <a:endParaRPr lang="en-US" altLang="en-US" sz="2000" dirty="0">
              <a:latin typeface="Georgia" pitchFamily="18" charset="0"/>
            </a:endParaRPr>
          </a:p>
          <a:p>
            <a:pPr algn="ctr"/>
            <a:r>
              <a:rPr lang="en-US" altLang="en-US" sz="2000" dirty="0" smtClean="0">
                <a:latin typeface="Georgia" pitchFamily="18" charset="0"/>
              </a:rPr>
              <a:t>September 12, </a:t>
            </a:r>
            <a:r>
              <a:rPr lang="en-US" altLang="en-US" sz="2000" dirty="0" smtClean="0">
                <a:latin typeface="Georgia" pitchFamily="18" charset="0"/>
              </a:rPr>
              <a:t>2015</a:t>
            </a:r>
            <a:endParaRPr lang="en-US" altLang="en-US" sz="2000" dirty="0">
              <a:latin typeface="Georgia" pitchFamily="18" charset="0"/>
            </a:endParaRPr>
          </a:p>
          <a:p>
            <a:pPr algn="ctr"/>
            <a:r>
              <a:rPr lang="en-US" altLang="en-US" sz="2000" dirty="0" smtClean="0">
                <a:latin typeface="Georgia" pitchFamily="18" charset="0"/>
              </a:rPr>
              <a:t>Liberal Arts Colleges Development Economics Conference</a:t>
            </a:r>
          </a:p>
          <a:p>
            <a:pPr algn="ctr"/>
            <a:r>
              <a:rPr lang="en-US" altLang="en-US" sz="2000" dirty="0" smtClean="0">
                <a:latin typeface="Georgia" pitchFamily="18" charset="0"/>
              </a:rPr>
              <a:t>Lafayette College</a:t>
            </a:r>
            <a:endParaRPr lang="en-US" altLang="en-US" sz="2000" dirty="0">
              <a:latin typeface="Georgia" pitchFamily="18" charset="0"/>
            </a:endParaRPr>
          </a:p>
        </p:txBody>
      </p:sp>
      <p:pic>
        <p:nvPicPr>
          <p:cNvPr id="4101" name="Picture 5" descr="cu_logo_sml_150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oysInSwimmingPondTsararivotra"/>
          <p:cNvPicPr>
            <a:picLocks noGrp="1" noChangeAspect="1" noChangeArrowheads="1"/>
          </p:cNvPicPr>
          <p:nvPr>
            <p:ph/>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a:xfrm>
            <a:off x="0" y="981075"/>
            <a:ext cx="9144000" cy="6858000"/>
          </a:xfrm>
          <a:noFill/>
        </p:spPr>
      </p:pic>
      <p:sp>
        <p:nvSpPr>
          <p:cNvPr id="16387" name="Text Box 3"/>
          <p:cNvSpPr txBox="1">
            <a:spLocks noChangeArrowheads="1"/>
          </p:cNvSpPr>
          <p:nvPr/>
        </p:nvSpPr>
        <p:spPr bwMode="auto">
          <a:xfrm>
            <a:off x="0" y="1577429"/>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600"/>
              </a:spcBef>
            </a:pPr>
            <a:r>
              <a:rPr lang="en-US" altLang="en-US" sz="4400" b="1" dirty="0" smtClean="0">
                <a:solidFill>
                  <a:schemeClr val="bg1"/>
                </a:solidFill>
                <a:latin typeface="Georgia" pitchFamily="18" charset="0"/>
              </a:rPr>
              <a:t>Thank you for your good work</a:t>
            </a:r>
            <a:endParaRPr lang="en-US" altLang="en-US" sz="4400" b="1" dirty="0">
              <a:solidFill>
                <a:schemeClr val="bg1"/>
              </a:solidFill>
              <a:latin typeface="Georgia" pitchFamily="18" charset="0"/>
            </a:endParaRPr>
          </a:p>
        </p:txBody>
      </p:sp>
      <p:pic>
        <p:nvPicPr>
          <p:cNvPr id="16388" name="Picture 5" descr="cu_logo_sml_150_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3124200"/>
            <a:ext cx="8534400" cy="1470025"/>
          </a:xfrm>
        </p:spPr>
        <p:txBody>
          <a:bodyPr rtlCol="0">
            <a:noAutofit/>
          </a:bodyPr>
          <a:lstStyle/>
          <a:p>
            <a:pPr algn="l" eaLnBrk="1" fontAlgn="auto" hangingPunct="1">
              <a:spcAft>
                <a:spcPts val="0"/>
              </a:spcAft>
              <a:defRPr/>
            </a:pPr>
            <a:r>
              <a:rPr lang="en-US" sz="2400" b="1" dirty="0" smtClean="0">
                <a:latin typeface="Georgia" pitchFamily="18" charset="0"/>
              </a:rPr>
              <a:t>Why did we become development economists?</a:t>
            </a:r>
            <a:br>
              <a:rPr lang="en-US" sz="2400" b="1" dirty="0" smtClean="0">
                <a:latin typeface="Georgia" pitchFamily="18" charset="0"/>
              </a:rPr>
            </a:br>
            <a:r>
              <a:rPr lang="en-US" sz="2400" dirty="0" smtClean="0">
                <a:latin typeface="Georgia" pitchFamily="18" charset="0"/>
              </a:rPr>
              <a:t>- Fame? </a:t>
            </a:r>
            <a:br>
              <a:rPr lang="en-US" sz="2400" dirty="0" smtClean="0">
                <a:latin typeface="Georgia" pitchFamily="18" charset="0"/>
              </a:rPr>
            </a:br>
            <a:r>
              <a:rPr lang="en-US" sz="2400" dirty="0" smtClean="0">
                <a:latin typeface="Georgia" pitchFamily="18" charset="0"/>
              </a:rPr>
              <a:t>- Power?</a:t>
            </a:r>
            <a:br>
              <a:rPr lang="en-US" sz="2400" dirty="0" smtClean="0">
                <a:latin typeface="Georgia" pitchFamily="18" charset="0"/>
              </a:rPr>
            </a:br>
            <a:r>
              <a:rPr lang="en-US" sz="2400" dirty="0" smtClean="0">
                <a:latin typeface="Georgia" pitchFamily="18" charset="0"/>
              </a:rPr>
              <a:t>- Money?</a:t>
            </a:r>
            <a:br>
              <a:rPr lang="en-US" sz="2400" dirty="0" smtClean="0">
                <a:latin typeface="Georgia" pitchFamily="18" charset="0"/>
              </a:rPr>
            </a:br>
            <a:r>
              <a:rPr lang="en-US" sz="2400" dirty="0" smtClean="0">
                <a:latin typeface="Georgia" pitchFamily="18" charset="0"/>
              </a:rPr>
              <a:t>- Exotic travel?</a:t>
            </a:r>
            <a:br>
              <a:rPr lang="en-US" sz="2400" dirty="0" smtClean="0">
                <a:latin typeface="Georgia" pitchFamily="18" charset="0"/>
              </a:rPr>
            </a:br>
            <a:r>
              <a:rPr lang="en-US" sz="2400" b="1" dirty="0" smtClean="0">
                <a:latin typeface="Georgia" pitchFamily="18" charset="0"/>
              </a:rPr>
              <a:t>Probably not!</a:t>
            </a:r>
            <a:r>
              <a:rPr lang="en-US" sz="2400" dirty="0" smtClean="0">
                <a:latin typeface="Georgia" pitchFamily="18" charset="0"/>
              </a:rPr>
              <a:t/>
            </a:r>
            <a:br>
              <a:rPr lang="en-US" sz="2400" dirty="0" smtClean="0">
                <a:latin typeface="Georgia" pitchFamily="18" charset="0"/>
              </a:rPr>
            </a:br>
            <a:r>
              <a:rPr lang="en-US" sz="2400" dirty="0">
                <a:latin typeface="Georgia" pitchFamily="18" charset="0"/>
              </a:rPr>
              <a:t/>
            </a:r>
            <a:br>
              <a:rPr lang="en-US" sz="2400" dirty="0">
                <a:latin typeface="Georgia" pitchFamily="18" charset="0"/>
              </a:rPr>
            </a:br>
            <a:r>
              <a:rPr lang="en-US" sz="2400" b="1" dirty="0" smtClean="0">
                <a:latin typeface="Georgia" pitchFamily="18" charset="0"/>
              </a:rPr>
              <a:t>Probably more: </a:t>
            </a: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 intellectual stimulation (i.e., tackle hard problems)</a:t>
            </a:r>
            <a:br>
              <a:rPr lang="en-US" sz="2400" dirty="0" smtClean="0">
                <a:latin typeface="Georgia" pitchFamily="18" charset="0"/>
              </a:rPr>
            </a:b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 the opportunity to have an </a:t>
            </a:r>
            <a:r>
              <a:rPr lang="en-US" sz="2400" b="1" i="1" u="sng" dirty="0" smtClean="0">
                <a:latin typeface="Georgia" pitchFamily="18" charset="0"/>
              </a:rPr>
              <a:t>impact</a:t>
            </a:r>
            <a:r>
              <a:rPr lang="en-US" sz="2400" dirty="0" smtClean="0">
                <a:latin typeface="Georgia" pitchFamily="18" charset="0"/>
              </a:rPr>
              <a:t> (i.e., tackle important problems)</a:t>
            </a:r>
            <a:endParaRPr lang="en-US" sz="2400" dirty="0" smtClean="0">
              <a:latin typeface="Georgia" pitchFamily="18" charset="0"/>
            </a:endParaRPr>
          </a:p>
        </p:txBody>
      </p:sp>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Aim for Impact</a:t>
            </a:r>
            <a:endParaRPr lang="en-US" sz="28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59" descr="GirlinFields@Madzu"/>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4"/>
          <p:cNvSpPr>
            <a:spLocks noGrp="1"/>
          </p:cNvSpPr>
          <p:nvPr>
            <p:ph idx="1"/>
          </p:nvPr>
        </p:nvSpPr>
        <p:spPr>
          <a:xfrm>
            <a:off x="209550" y="0"/>
            <a:ext cx="8724900" cy="1828800"/>
          </a:xfrm>
          <a:solidFill>
            <a:schemeClr val="bg1">
              <a:alpha val="70000"/>
            </a:schemeClr>
          </a:solidFill>
        </p:spPr>
        <p:txBody>
          <a:bodyPr rtlCol="0">
            <a:normAutofit/>
          </a:bodyPr>
          <a:lstStyle/>
          <a:p>
            <a:pPr marL="0" indent="0" eaLnBrk="1" fontAlgn="auto" hangingPunct="1">
              <a:spcAft>
                <a:spcPts val="0"/>
              </a:spcAft>
              <a:buFont typeface="Arial" pitchFamily="34" charset="0"/>
              <a:buNone/>
              <a:defRPr/>
            </a:pPr>
            <a:r>
              <a:rPr lang="en-US" sz="2000" b="1" dirty="0" smtClean="0">
                <a:latin typeface="Georgia" pitchFamily="18" charset="0"/>
              </a:rPr>
              <a:t>“</a:t>
            </a:r>
            <a:r>
              <a:rPr lang="en-US" sz="2000" b="1" dirty="0">
                <a:latin typeface="Georgia" pitchFamily="18" charset="0"/>
              </a:rPr>
              <a:t>Most of the people in the world are poor, so if we knew the economics of being poor we would know much of the economics that really matters</a:t>
            </a:r>
            <a:r>
              <a:rPr lang="en-US" sz="2000" b="1" dirty="0" smtClean="0">
                <a:latin typeface="Georgia" pitchFamily="18" charset="0"/>
              </a:rPr>
              <a:t>.”</a:t>
            </a:r>
            <a:endParaRPr lang="en-US" sz="2000" b="1" dirty="0">
              <a:latin typeface="Georgia" pitchFamily="18" charset="0"/>
            </a:endParaRPr>
          </a:p>
          <a:p>
            <a:pPr marL="0" indent="0" eaLnBrk="1" fontAlgn="auto" hangingPunct="1">
              <a:spcAft>
                <a:spcPts val="0"/>
              </a:spcAft>
              <a:buFont typeface="Arial" pitchFamily="34" charset="0"/>
              <a:buNone/>
              <a:defRPr/>
            </a:pPr>
            <a:r>
              <a:rPr lang="en-US" sz="2000" b="1" dirty="0" smtClean="0">
                <a:latin typeface="Georgia" pitchFamily="18" charset="0"/>
              </a:rPr>
              <a:t>- </a:t>
            </a:r>
            <a:r>
              <a:rPr lang="en-US" sz="2000" b="1" dirty="0">
                <a:latin typeface="Georgia" pitchFamily="18" charset="0"/>
              </a:rPr>
              <a:t>Theodore W. Schultz</a:t>
            </a:r>
          </a:p>
          <a:p>
            <a:pPr marL="0" indent="0" eaLnBrk="1" fontAlgn="auto" hangingPunct="1">
              <a:spcAft>
                <a:spcPts val="0"/>
              </a:spcAft>
              <a:buFont typeface="Arial" pitchFamily="34" charset="0"/>
              <a:buNone/>
              <a:defRPr/>
            </a:pPr>
            <a:r>
              <a:rPr lang="en-US" sz="2000" b="1" dirty="0">
                <a:latin typeface="Georgia" pitchFamily="18" charset="0"/>
              </a:rPr>
              <a:t>Opening sentences of 1979 Nobel Prize in Economics </a:t>
            </a:r>
            <a:r>
              <a:rPr lang="en-US" sz="2000" b="1" dirty="0" smtClean="0">
                <a:latin typeface="Georgia" pitchFamily="18" charset="0"/>
              </a:rPr>
              <a:t>lecture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Aim for Impact</a:t>
            </a:r>
            <a:endParaRPr lang="en-US" sz="2800" b="1" kern="0" dirty="0">
              <a:solidFill>
                <a:schemeClr val="bg1"/>
              </a:solidFill>
              <a:latin typeface="Georgia" pitchFamily="18" charset="0"/>
              <a:ea typeface="+mj-ea"/>
              <a:cs typeface="+mj-cs"/>
            </a:endParaRPr>
          </a:p>
        </p:txBody>
      </p:sp>
      <p:sp>
        <p:nvSpPr>
          <p:cNvPr id="6" name="Rectangle 3"/>
          <p:cNvSpPr txBox="1">
            <a:spLocks noChangeArrowheads="1"/>
          </p:cNvSpPr>
          <p:nvPr/>
        </p:nvSpPr>
        <p:spPr bwMode="auto">
          <a:xfrm>
            <a:off x="457200" y="12192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Tx/>
              <a:buNone/>
              <a:defRPr/>
            </a:pPr>
            <a:r>
              <a:rPr lang="en-US" sz="2400" b="1" u="sng" dirty="0" smtClean="0">
                <a:solidFill>
                  <a:schemeClr val="tx1"/>
                </a:solidFill>
                <a:latin typeface="Georgia" pitchFamily="18" charset="0"/>
              </a:rPr>
              <a:t>So how are we most likely to achieve impact? </a:t>
            </a:r>
          </a:p>
          <a:p>
            <a:pPr algn="l" eaLnBrk="1" fontAlgn="auto" hangingPunct="1">
              <a:spcAft>
                <a:spcPts val="0"/>
              </a:spcAft>
              <a:buFontTx/>
              <a:buNone/>
              <a:defRPr/>
            </a:pPr>
            <a:endParaRPr lang="en-US" sz="2400" b="1" dirty="0" smtClean="0">
              <a:solidFill>
                <a:schemeClr val="tx1"/>
              </a:solidFill>
              <a:latin typeface="Georgia" pitchFamily="18" charset="0"/>
            </a:endParaRPr>
          </a:p>
          <a:p>
            <a:pPr algn="l" eaLnBrk="1" fontAlgn="auto" hangingPunct="1">
              <a:spcAft>
                <a:spcPts val="0"/>
              </a:spcAft>
              <a:buFontTx/>
              <a:buNone/>
              <a:defRPr/>
            </a:pPr>
            <a:r>
              <a:rPr lang="en-US" sz="2400" b="1" dirty="0" smtClean="0">
                <a:solidFill>
                  <a:schemeClr val="tx1"/>
                </a:solidFill>
                <a:latin typeface="Georgia" pitchFamily="18" charset="0"/>
              </a:rPr>
              <a:t>Must identify/relax 1</a:t>
            </a:r>
            <a:r>
              <a:rPr lang="en-US" sz="2400" b="1" baseline="30000" dirty="0" smtClean="0">
                <a:solidFill>
                  <a:schemeClr val="tx1"/>
                </a:solidFill>
                <a:latin typeface="Georgia" pitchFamily="18" charset="0"/>
              </a:rPr>
              <a:t>st</a:t>
            </a:r>
            <a:r>
              <a:rPr lang="en-US" sz="2400" b="1" dirty="0" smtClean="0">
                <a:solidFill>
                  <a:schemeClr val="tx1"/>
                </a:solidFill>
                <a:latin typeface="Georgia" pitchFamily="18" charset="0"/>
              </a:rPr>
              <a:t> binding constraints:</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Knowledge</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Time</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Access</a:t>
            </a:r>
            <a:endParaRPr lang="en-US" sz="2400" dirty="0" smtClean="0">
              <a:latin typeface="Georgia" pitchFamily="18" charset="0"/>
              <a:cs typeface="Arial" charset="0"/>
            </a:endParaRPr>
          </a:p>
        </p:txBody>
      </p:sp>
    </p:spTree>
    <p:extLst>
      <p:ext uri="{BB962C8B-B14F-4D97-AF65-F5344CB8AC3E}">
        <p14:creationId xmlns:p14="http://schemas.microsoft.com/office/powerpoint/2010/main" val="159527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Knowledge</a:t>
            </a:r>
            <a:endParaRPr lang="en-US" sz="2800" b="1" kern="0" dirty="0">
              <a:solidFill>
                <a:schemeClr val="bg1"/>
              </a:solidFill>
              <a:latin typeface="Georgia" pitchFamily="18" charset="0"/>
              <a:ea typeface="+mj-ea"/>
              <a:cs typeface="+mj-cs"/>
            </a:endParaRPr>
          </a:p>
        </p:txBody>
      </p:sp>
      <p:sp>
        <p:nvSpPr>
          <p:cNvPr id="6" name="Rectangle 3"/>
          <p:cNvSpPr txBox="1">
            <a:spLocks noChangeArrowheads="1"/>
          </p:cNvSpPr>
          <p:nvPr/>
        </p:nvSpPr>
        <p:spPr bwMode="auto">
          <a:xfrm>
            <a:off x="533400" y="12192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Tx/>
              <a:buNone/>
              <a:defRPr/>
            </a:pPr>
            <a:r>
              <a:rPr lang="en-US" sz="2400" b="1" u="sng" dirty="0" smtClean="0">
                <a:solidFill>
                  <a:schemeClr val="tx1"/>
                </a:solidFill>
                <a:latin typeface="Georgia" pitchFamily="18" charset="0"/>
              </a:rPr>
              <a:t>Development Economics Today</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Heavy emphasis on reduced form empirical work with ‘clean’ causal identification .. Premium on survey and experimental design skills, econometrics</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Increasing </a:t>
            </a:r>
            <a:r>
              <a:rPr lang="en-US" sz="2400" dirty="0" err="1" smtClean="0">
                <a:solidFill>
                  <a:schemeClr val="tx1"/>
                </a:solidFill>
                <a:latin typeface="Georgia" pitchFamily="18" charset="0"/>
                <a:cs typeface="Arial" charset="0"/>
              </a:rPr>
              <a:t>georeferencing</a:t>
            </a:r>
            <a:r>
              <a:rPr lang="en-US" sz="2400" dirty="0" smtClean="0">
                <a:solidFill>
                  <a:schemeClr val="tx1"/>
                </a:solidFill>
                <a:latin typeface="Georgia" pitchFamily="18" charset="0"/>
                <a:cs typeface="Arial" charset="0"/>
              </a:rPr>
              <a:t> of data. GIS skills at a growing premium; spatial econometrics too.</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Growing appreciation of the whole human, drawing on psychology, sociology, anthropology to embrace – rather than minimize –</a:t>
            </a:r>
            <a:r>
              <a:rPr lang="en-US" sz="2400" dirty="0">
                <a:solidFill>
                  <a:schemeClr val="tx1"/>
                </a:solidFill>
                <a:latin typeface="Georgia" pitchFamily="18" charset="0"/>
                <a:cs typeface="Arial" charset="0"/>
              </a:rPr>
              <a:t> </a:t>
            </a:r>
            <a:r>
              <a:rPr lang="en-US" sz="2400" dirty="0" smtClean="0">
                <a:solidFill>
                  <a:schemeClr val="tx1"/>
                </a:solidFill>
                <a:latin typeface="Georgia" pitchFamily="18" charset="0"/>
                <a:cs typeface="Arial" charset="0"/>
              </a:rPr>
              <a:t>the richness of humanness (e.g., </a:t>
            </a:r>
            <a:r>
              <a:rPr lang="en-US" sz="2400" dirty="0" err="1" smtClean="0">
                <a:solidFill>
                  <a:schemeClr val="tx1"/>
                </a:solidFill>
                <a:latin typeface="Georgia" pitchFamily="18" charset="0"/>
                <a:cs typeface="Arial" charset="0"/>
              </a:rPr>
              <a:t>Wydick</a:t>
            </a:r>
            <a:r>
              <a:rPr lang="en-US" sz="2400" dirty="0" smtClean="0">
                <a:solidFill>
                  <a:schemeClr val="tx1"/>
                </a:solidFill>
                <a:latin typeface="Georgia" pitchFamily="18" charset="0"/>
                <a:cs typeface="Arial" charset="0"/>
              </a:rPr>
              <a:t>, Haushofer, Mullainathan)</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Increased recognition of the poor’s intimate relationship with the natural environment (health, livelihoods, etc.) – learn the relevant (soil, climate, crop, fisheries, etc.) science</a:t>
            </a:r>
          </a:p>
          <a:p>
            <a:pPr marL="457200" indent="-457200" algn="l" eaLnBrk="1" fontAlgn="auto" hangingPunct="1">
              <a:spcAft>
                <a:spcPts val="0"/>
              </a:spcAft>
              <a:buFontTx/>
              <a:buChar char="-"/>
              <a:defRPr/>
            </a:pPr>
            <a:endParaRPr lang="en-US" sz="2800" dirty="0" smtClean="0">
              <a:latin typeface="Georgia" pitchFamily="18" charset="0"/>
              <a:cs typeface="Arial" charset="0"/>
            </a:endParaRPr>
          </a:p>
        </p:txBody>
      </p:sp>
    </p:spTree>
    <p:extLst>
      <p:ext uri="{BB962C8B-B14F-4D97-AF65-F5344CB8AC3E}">
        <p14:creationId xmlns:p14="http://schemas.microsoft.com/office/powerpoint/2010/main" val="30977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4267200"/>
            <a:ext cx="4932900" cy="1254409"/>
          </a:xfrm>
          <a:prstGeom prst="rect">
            <a:avLst/>
          </a:prstGeom>
        </p:spPr>
      </p:pic>
      <p:pic>
        <p:nvPicPr>
          <p:cNvPr id="5124" name="Picture 5" descr="cu_logo_sml_150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5638800" y="0"/>
            <a:ext cx="35052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Knowledge</a:t>
            </a:r>
            <a:endParaRPr lang="en-US" sz="2800" b="1" kern="0" dirty="0">
              <a:solidFill>
                <a:schemeClr val="bg1"/>
              </a:solidFill>
              <a:latin typeface="Georgia" pitchFamily="18" charset="0"/>
              <a:ea typeface="+mj-ea"/>
              <a:cs typeface="+mj-cs"/>
            </a:endParaRPr>
          </a:p>
        </p:txBody>
      </p:sp>
      <p:sp>
        <p:nvSpPr>
          <p:cNvPr id="6" name="Rectangle 3"/>
          <p:cNvSpPr txBox="1">
            <a:spLocks noChangeArrowheads="1"/>
          </p:cNvSpPr>
          <p:nvPr/>
        </p:nvSpPr>
        <p:spPr bwMode="auto">
          <a:xfrm>
            <a:off x="533400" y="12192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Tx/>
              <a:buNone/>
              <a:defRPr/>
            </a:pPr>
            <a:r>
              <a:rPr lang="en-US" sz="2400" b="1" u="sng" dirty="0" smtClean="0">
                <a:solidFill>
                  <a:schemeClr val="tx1"/>
                </a:solidFill>
                <a:latin typeface="Georgia" pitchFamily="18" charset="0"/>
              </a:rPr>
              <a:t>Development Economics Tomorrow</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More structural work; greater emphasis on computational methods to get at causal mechanisms; more attention to ORV not just endogeneity bias</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As markets grow in importance, greater integration with IO and business disciplines (McKenzie, Woodruff, </a:t>
            </a:r>
            <a:r>
              <a:rPr lang="en-US" sz="2400" dirty="0" err="1" smtClean="0">
                <a:solidFill>
                  <a:schemeClr val="tx1"/>
                </a:solidFill>
                <a:latin typeface="Georgia" pitchFamily="18" charset="0"/>
                <a:cs typeface="Arial" charset="0"/>
              </a:rPr>
              <a:t>Machiavello</a:t>
            </a:r>
            <a:r>
              <a:rPr lang="en-US" sz="2400" dirty="0" smtClean="0">
                <a:solidFill>
                  <a:schemeClr val="tx1"/>
                </a:solidFill>
                <a:latin typeface="Georgia" pitchFamily="18" charset="0"/>
                <a:cs typeface="Arial" charset="0"/>
              </a:rPr>
              <a:t>, etc.) </a:t>
            </a:r>
          </a:p>
          <a:p>
            <a:pPr marL="457200" indent="-457200" algn="l" eaLnBrk="1" fontAlgn="auto" hangingPunct="1">
              <a:spcAft>
                <a:spcPts val="0"/>
              </a:spcAft>
              <a:buFontTx/>
              <a:buChar char="-"/>
              <a:defRPr/>
            </a:pPr>
            <a:r>
              <a:rPr lang="en-US" sz="2400" dirty="0">
                <a:solidFill>
                  <a:schemeClr val="tx1"/>
                </a:solidFill>
                <a:latin typeface="Georgia" pitchFamily="18" charset="0"/>
                <a:cs typeface="Arial" charset="0"/>
              </a:rPr>
              <a:t>More predictive work; machine learning and other high-skill forecasting tools at a premium</a:t>
            </a:r>
          </a:p>
          <a:p>
            <a:pPr marL="457200" indent="-457200" algn="l" eaLnBrk="1" fontAlgn="auto" hangingPunct="1">
              <a:spcAft>
                <a:spcPts val="0"/>
              </a:spcAft>
              <a:buFontTx/>
              <a:buChar char="-"/>
              <a:defRPr/>
            </a:pPr>
            <a:endParaRPr lang="en-US" sz="2400" dirty="0" smtClean="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400" dirty="0" smtClean="0">
              <a:solidFill>
                <a:schemeClr val="tx1"/>
              </a:solidFill>
              <a:latin typeface="Georgia" pitchFamily="18" charset="0"/>
              <a:cs typeface="Arial" charset="0"/>
            </a:endParaRPr>
          </a:p>
          <a:p>
            <a:pPr algn="l" eaLnBrk="1" fontAlgn="auto" hangingPunct="1">
              <a:spcAft>
                <a:spcPts val="0"/>
              </a:spcAft>
              <a:defRPr/>
            </a:pPr>
            <a:r>
              <a:rPr lang="en-US" sz="2800" dirty="0">
                <a:solidFill>
                  <a:schemeClr val="tx1"/>
                </a:solidFill>
                <a:latin typeface="Georgia" pitchFamily="18" charset="0"/>
                <a:cs typeface="Arial" charset="0"/>
              </a:rPr>
              <a:t>	</a:t>
            </a:r>
            <a:r>
              <a:rPr lang="en-US" sz="2800" dirty="0" smtClean="0">
                <a:solidFill>
                  <a:schemeClr val="tx1"/>
                </a:solidFill>
                <a:latin typeface="Georgia" pitchFamily="18" charset="0"/>
                <a:cs typeface="Arial" charset="0"/>
              </a:rPr>
              <a:t>			</a:t>
            </a:r>
            <a:r>
              <a:rPr lang="en-US" sz="2000" dirty="0" smtClean="0">
                <a:solidFill>
                  <a:schemeClr val="tx1"/>
                </a:solidFill>
                <a:latin typeface="Georgia" pitchFamily="18" charset="0"/>
                <a:cs typeface="Arial" charset="0"/>
              </a:rPr>
              <a:t>Kleinberg et al. (2015 </a:t>
            </a:r>
            <a:r>
              <a:rPr lang="en-US" sz="2000" i="1" dirty="0" smtClean="0">
                <a:solidFill>
                  <a:schemeClr val="tx1"/>
                </a:solidFill>
                <a:latin typeface="Georgia" pitchFamily="18" charset="0"/>
                <a:cs typeface="Arial" charset="0"/>
              </a:rPr>
              <a:t>AER P&amp;P</a:t>
            </a:r>
            <a:r>
              <a:rPr lang="en-US" sz="2000" dirty="0" smtClean="0">
                <a:solidFill>
                  <a:schemeClr val="tx1"/>
                </a:solidFill>
                <a:latin typeface="Georgia" pitchFamily="18" charset="0"/>
                <a:cs typeface="Arial" charset="0"/>
              </a:rPr>
              <a:t>)</a:t>
            </a:r>
          </a:p>
          <a:p>
            <a:pPr algn="l" eaLnBrk="1" fontAlgn="auto" hangingPunct="1">
              <a:spcAft>
                <a:spcPts val="0"/>
              </a:spcAft>
              <a:defRPr/>
            </a:pPr>
            <a:r>
              <a:rPr lang="en-US" sz="2000" dirty="0" smtClean="0">
                <a:solidFill>
                  <a:schemeClr val="tx1"/>
                </a:solidFill>
                <a:latin typeface="Georgia" pitchFamily="18" charset="0"/>
                <a:cs typeface="Arial" charset="0"/>
              </a:rPr>
              <a:t> </a:t>
            </a:r>
          </a:p>
          <a:p>
            <a:pPr marL="457200" indent="-457200" algn="l" eaLnBrk="1" fontAlgn="auto" hangingPunct="1">
              <a:spcAft>
                <a:spcPts val="0"/>
              </a:spcAft>
              <a:buFontTx/>
              <a:buChar char="-"/>
              <a:defRPr/>
            </a:pPr>
            <a:endParaRPr lang="en-US" sz="2800" dirty="0" smtClean="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smtClean="0">
              <a:latin typeface="Georgia" pitchFamily="18" charset="0"/>
              <a:cs typeface="Arial" charset="0"/>
            </a:endParaRPr>
          </a:p>
        </p:txBody>
      </p:sp>
    </p:spTree>
    <p:extLst>
      <p:ext uri="{BB962C8B-B14F-4D97-AF65-F5344CB8AC3E}">
        <p14:creationId xmlns:p14="http://schemas.microsoft.com/office/powerpoint/2010/main" val="42728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7315200" y="0"/>
            <a:ext cx="18288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Time</a:t>
            </a:r>
            <a:endParaRPr lang="en-US" sz="2800" b="1" kern="0" dirty="0">
              <a:solidFill>
                <a:schemeClr val="bg1"/>
              </a:solidFill>
              <a:latin typeface="Georgia" pitchFamily="18" charset="0"/>
              <a:ea typeface="+mj-ea"/>
              <a:cs typeface="+mj-cs"/>
            </a:endParaRPr>
          </a:p>
        </p:txBody>
      </p:sp>
      <p:sp>
        <p:nvSpPr>
          <p:cNvPr id="6" name="Rectangle 3"/>
          <p:cNvSpPr txBox="1">
            <a:spLocks noChangeArrowheads="1"/>
          </p:cNvSpPr>
          <p:nvPr/>
        </p:nvSpPr>
        <p:spPr bwMode="auto">
          <a:xfrm>
            <a:off x="457200" y="12192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buFontTx/>
              <a:buNone/>
              <a:defRPr/>
            </a:pPr>
            <a:r>
              <a:rPr lang="en-US" sz="2400" b="1" u="sng" dirty="0" smtClean="0">
                <a:solidFill>
                  <a:schemeClr val="tx1"/>
                </a:solidFill>
                <a:latin typeface="Georgia" pitchFamily="18" charset="0"/>
              </a:rPr>
              <a:t>How to relax time constraints</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Develop good time management skills … the rocks, jar and cup of coffee</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Students … not just as RAs/TAs, but as the next generation who can take your ideas to the world. And improve on them!</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Our greatest impacts typically come not from our contributions of ideas but from our contributions of people … our students, our children. </a:t>
            </a:r>
          </a:p>
          <a:p>
            <a:pPr marL="914400" lvl="1" indent="-457200" algn="l" eaLnBrk="1" fontAlgn="auto" hangingPunct="1">
              <a:spcAft>
                <a:spcPts val="0"/>
              </a:spcAft>
              <a:buFontTx/>
              <a:buChar char="-"/>
              <a:defRPr/>
            </a:pPr>
            <a:r>
              <a:rPr lang="en-US" sz="2400" b="1" dirty="0" smtClean="0">
                <a:solidFill>
                  <a:schemeClr val="tx1"/>
                </a:solidFill>
                <a:latin typeface="Georgia" pitchFamily="18" charset="0"/>
                <a:cs typeface="Arial" charset="0"/>
              </a:rPr>
              <a:t>So invest accordingly!</a:t>
            </a:r>
            <a:endParaRPr lang="en-US" sz="2400" b="1" dirty="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400" dirty="0" smtClean="0">
              <a:solidFill>
                <a:schemeClr val="tx1"/>
              </a:solidFill>
              <a:latin typeface="Georgia" pitchFamily="18" charset="0"/>
              <a:cs typeface="Arial" charset="0"/>
            </a:endParaRPr>
          </a:p>
          <a:p>
            <a:pPr algn="l" eaLnBrk="1" fontAlgn="auto" hangingPunct="1">
              <a:spcAft>
                <a:spcPts val="0"/>
              </a:spcAft>
              <a:defRPr/>
            </a:pPr>
            <a:r>
              <a:rPr lang="en-US" sz="2000" dirty="0" smtClean="0">
                <a:solidFill>
                  <a:schemeClr val="tx1"/>
                </a:solidFill>
                <a:latin typeface="Georgia" pitchFamily="18" charset="0"/>
                <a:cs typeface="Arial" charset="0"/>
              </a:rPr>
              <a:t> </a:t>
            </a:r>
          </a:p>
          <a:p>
            <a:pPr marL="457200" indent="-457200" algn="l" eaLnBrk="1" fontAlgn="auto" hangingPunct="1">
              <a:spcAft>
                <a:spcPts val="0"/>
              </a:spcAft>
              <a:buFontTx/>
              <a:buChar char="-"/>
              <a:defRPr/>
            </a:pPr>
            <a:endParaRPr lang="en-US" sz="2800" dirty="0" smtClean="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smtClean="0">
              <a:latin typeface="Georgia" pitchFamily="18" charset="0"/>
              <a:cs typeface="Arial" charset="0"/>
            </a:endParaRPr>
          </a:p>
        </p:txBody>
      </p:sp>
    </p:spTree>
    <p:extLst>
      <p:ext uri="{BB962C8B-B14F-4D97-AF65-F5344CB8AC3E}">
        <p14:creationId xmlns:p14="http://schemas.microsoft.com/office/powerpoint/2010/main" val="16091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7315200" y="0"/>
            <a:ext cx="18288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Access</a:t>
            </a:r>
            <a:endParaRPr lang="en-US" sz="2800" b="1" kern="0" dirty="0">
              <a:solidFill>
                <a:schemeClr val="bg1"/>
              </a:solidFill>
              <a:latin typeface="Georgia" pitchFamily="18" charset="0"/>
              <a:ea typeface="+mj-ea"/>
              <a:cs typeface="+mj-cs"/>
            </a:endParaRPr>
          </a:p>
        </p:txBody>
      </p:sp>
      <p:sp>
        <p:nvSpPr>
          <p:cNvPr id="6" name="Rectangle 3"/>
          <p:cNvSpPr txBox="1">
            <a:spLocks noChangeArrowheads="1"/>
          </p:cNvSpPr>
          <p:nvPr/>
        </p:nvSpPr>
        <p:spPr bwMode="auto">
          <a:xfrm>
            <a:off x="457200" y="1219200"/>
            <a:ext cx="830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Focus on communicating beyond just journal publications … at least post-tenure. </a:t>
            </a:r>
          </a:p>
          <a:p>
            <a:pPr marL="914400" lvl="1"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Blog (Marc </a:t>
            </a:r>
            <a:r>
              <a:rPr lang="en-US" sz="2400" dirty="0" err="1" smtClean="0">
                <a:solidFill>
                  <a:schemeClr val="tx1"/>
                </a:solidFill>
                <a:latin typeface="Georgia" pitchFamily="18" charset="0"/>
                <a:cs typeface="Arial" charset="0"/>
              </a:rPr>
              <a:t>Bellemare</a:t>
            </a:r>
            <a:r>
              <a:rPr lang="en-US" sz="2400" dirty="0" smtClean="0">
                <a:solidFill>
                  <a:schemeClr val="tx1"/>
                </a:solidFill>
                <a:latin typeface="Georgia" pitchFamily="18" charset="0"/>
                <a:cs typeface="Arial" charset="0"/>
              </a:rPr>
              <a:t>, Chris </a:t>
            </a:r>
            <a:r>
              <a:rPr lang="en-US" sz="2400" dirty="0" err="1" smtClean="0">
                <a:solidFill>
                  <a:schemeClr val="tx1"/>
                </a:solidFill>
                <a:latin typeface="Georgia" pitchFamily="18" charset="0"/>
                <a:cs typeface="Arial" charset="0"/>
              </a:rPr>
              <a:t>Blattman</a:t>
            </a:r>
            <a:r>
              <a:rPr lang="en-US" sz="2400" dirty="0" smtClean="0">
                <a:solidFill>
                  <a:schemeClr val="tx1"/>
                </a:solidFill>
                <a:latin typeface="Georgia" pitchFamily="18" charset="0"/>
                <a:cs typeface="Arial" charset="0"/>
              </a:rPr>
              <a:t>, ETRM)</a:t>
            </a:r>
          </a:p>
          <a:p>
            <a:pPr marL="914400" lvl="1"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Write columns (Bruce </a:t>
            </a:r>
            <a:r>
              <a:rPr lang="en-US" sz="2400" dirty="0" err="1" smtClean="0">
                <a:solidFill>
                  <a:schemeClr val="tx1"/>
                </a:solidFill>
                <a:latin typeface="Georgia" pitchFamily="18" charset="0"/>
                <a:cs typeface="Arial" charset="0"/>
              </a:rPr>
              <a:t>Wydick</a:t>
            </a:r>
            <a:r>
              <a:rPr lang="en-US" sz="2400" dirty="0" smtClean="0">
                <a:solidFill>
                  <a:schemeClr val="tx1"/>
                </a:solidFill>
                <a:latin typeface="Georgia" pitchFamily="18" charset="0"/>
                <a:cs typeface="Arial" charset="0"/>
              </a:rPr>
              <a:t>)</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Seek out opportunities to work with developing country firms,  NGOs or government agencies you believe in and find out what they feel they need to learn (not what you think they need to learn)</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Accept that it’s all normative and therefore heavily value-laden. </a:t>
            </a:r>
          </a:p>
          <a:p>
            <a:pPr marL="457200" indent="-457200" algn="l" eaLnBrk="1" fontAlgn="auto" hangingPunct="1">
              <a:spcAft>
                <a:spcPts val="0"/>
              </a:spcAft>
              <a:buFontTx/>
              <a:buChar char="-"/>
              <a:defRPr/>
            </a:pPr>
            <a:r>
              <a:rPr lang="en-US" sz="2400" dirty="0" smtClean="0">
                <a:solidFill>
                  <a:schemeClr val="tx1"/>
                </a:solidFill>
                <a:latin typeface="Georgia" pitchFamily="18" charset="0"/>
                <a:cs typeface="Arial" charset="0"/>
              </a:rPr>
              <a:t>Real world decision makers will listen </a:t>
            </a:r>
            <a:r>
              <a:rPr lang="en-US" sz="2400" dirty="0" err="1" smtClean="0">
                <a:solidFill>
                  <a:schemeClr val="tx1"/>
                </a:solidFill>
                <a:latin typeface="Georgia" pitchFamily="18" charset="0"/>
                <a:cs typeface="Arial" charset="0"/>
              </a:rPr>
              <a:t>iff</a:t>
            </a:r>
            <a:r>
              <a:rPr lang="en-US" sz="2400" dirty="0" smtClean="0">
                <a:solidFill>
                  <a:schemeClr val="tx1"/>
                </a:solidFill>
                <a:latin typeface="Georgia" pitchFamily="18" charset="0"/>
                <a:cs typeface="Arial" charset="0"/>
              </a:rPr>
              <a:t> it’s clear that you will learn their language too and that you respect them. </a:t>
            </a:r>
          </a:p>
          <a:p>
            <a:pPr marL="914400" lvl="1" indent="-457200" algn="l" eaLnBrk="1" fontAlgn="auto" hangingPunct="1">
              <a:spcAft>
                <a:spcPts val="0"/>
              </a:spcAft>
              <a:buFontTx/>
              <a:buChar char="-"/>
              <a:defRPr/>
            </a:pPr>
            <a:r>
              <a:rPr lang="en-US" sz="2400" b="1" dirty="0" smtClean="0">
                <a:solidFill>
                  <a:schemeClr val="tx1"/>
                </a:solidFill>
                <a:latin typeface="Georgia" pitchFamily="18" charset="0"/>
                <a:cs typeface="Arial" charset="0"/>
              </a:rPr>
              <a:t>Don’t be the ugly economist!</a:t>
            </a:r>
            <a:endParaRPr lang="en-US" sz="2400" b="1" dirty="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400" dirty="0" smtClean="0">
              <a:solidFill>
                <a:schemeClr val="tx1"/>
              </a:solidFill>
              <a:latin typeface="Georgia" pitchFamily="18" charset="0"/>
              <a:cs typeface="Arial" charset="0"/>
            </a:endParaRPr>
          </a:p>
          <a:p>
            <a:pPr algn="l" eaLnBrk="1" fontAlgn="auto" hangingPunct="1">
              <a:spcAft>
                <a:spcPts val="0"/>
              </a:spcAft>
              <a:defRPr/>
            </a:pPr>
            <a:r>
              <a:rPr lang="en-US" sz="2000" dirty="0" smtClean="0">
                <a:solidFill>
                  <a:schemeClr val="tx1"/>
                </a:solidFill>
                <a:latin typeface="Georgia" pitchFamily="18" charset="0"/>
                <a:cs typeface="Arial" charset="0"/>
              </a:rPr>
              <a:t> </a:t>
            </a:r>
          </a:p>
          <a:p>
            <a:pPr marL="457200" indent="-457200" algn="l" eaLnBrk="1" fontAlgn="auto" hangingPunct="1">
              <a:spcAft>
                <a:spcPts val="0"/>
              </a:spcAft>
              <a:buFontTx/>
              <a:buChar char="-"/>
              <a:defRPr/>
            </a:pPr>
            <a:endParaRPr lang="en-US" sz="2800" dirty="0" smtClean="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smtClean="0">
              <a:latin typeface="Georgia" pitchFamily="18" charset="0"/>
              <a:cs typeface="Arial" charset="0"/>
            </a:endParaRPr>
          </a:p>
        </p:txBody>
      </p:sp>
    </p:spTree>
    <p:extLst>
      <p:ext uri="{BB962C8B-B14F-4D97-AF65-F5344CB8AC3E}">
        <p14:creationId xmlns:p14="http://schemas.microsoft.com/office/powerpoint/2010/main" val="26134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txBox="1">
            <a:spLocks/>
          </p:cNvSpPr>
          <p:nvPr/>
        </p:nvSpPr>
        <p:spPr bwMode="auto">
          <a:xfrm>
            <a:off x="4876800" y="0"/>
            <a:ext cx="42672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If I Could Start Anew</a:t>
            </a:r>
            <a:endParaRPr lang="en-US" sz="2800" b="1" kern="0" dirty="0">
              <a:solidFill>
                <a:schemeClr val="bg1"/>
              </a:solidFill>
              <a:latin typeface="Georgia" pitchFamily="18" charset="0"/>
              <a:ea typeface="+mj-ea"/>
              <a:cs typeface="+mj-cs"/>
            </a:endParaRPr>
          </a:p>
        </p:txBody>
      </p:sp>
      <p:sp>
        <p:nvSpPr>
          <p:cNvPr id="6" name="Rectangle 3"/>
          <p:cNvSpPr txBox="1">
            <a:spLocks noChangeArrowheads="1"/>
          </p:cNvSpPr>
          <p:nvPr/>
        </p:nvSpPr>
        <p:spPr bwMode="auto">
          <a:xfrm>
            <a:off x="457200" y="12192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fontAlgn="auto" hangingPunct="1">
              <a:spcAft>
                <a:spcPts val="0"/>
              </a:spcAft>
              <a:defRPr/>
            </a:pPr>
            <a:r>
              <a:rPr lang="en-US" sz="2400" b="1" dirty="0" smtClean="0">
                <a:solidFill>
                  <a:schemeClr val="tx1"/>
                </a:solidFill>
                <a:latin typeface="Georgia" pitchFamily="18" charset="0"/>
                <a:cs typeface="Arial" charset="0"/>
              </a:rPr>
              <a:t>I would:</a:t>
            </a:r>
          </a:p>
          <a:p>
            <a:pPr marL="457200" indent="-457200" algn="l" eaLnBrk="1" fontAlgn="auto" hangingPunct="1">
              <a:spcAft>
                <a:spcPts val="0"/>
              </a:spcAft>
              <a:buFont typeface="+mj-lt"/>
              <a:buAutoNum type="arabicPeriod"/>
              <a:defRPr/>
            </a:pPr>
            <a:r>
              <a:rPr lang="en-US" sz="2400" dirty="0" smtClean="0">
                <a:solidFill>
                  <a:schemeClr val="tx1"/>
                </a:solidFill>
                <a:latin typeface="Georgia" pitchFamily="18" charset="0"/>
                <a:cs typeface="Arial" charset="0"/>
              </a:rPr>
              <a:t>Remind myself daily of why I chose development economics</a:t>
            </a:r>
          </a:p>
          <a:p>
            <a:pPr marL="457200" indent="-457200" algn="l" eaLnBrk="1" fontAlgn="auto" hangingPunct="1">
              <a:spcAft>
                <a:spcPts val="0"/>
              </a:spcAft>
              <a:buFont typeface="+mj-lt"/>
              <a:buAutoNum type="arabicPeriod"/>
              <a:defRPr/>
            </a:pPr>
            <a:r>
              <a:rPr lang="en-US" sz="2400" dirty="0" smtClean="0">
                <a:solidFill>
                  <a:schemeClr val="tx1"/>
                </a:solidFill>
                <a:latin typeface="Georgia" pitchFamily="18" charset="0"/>
                <a:cs typeface="Arial" charset="0"/>
              </a:rPr>
              <a:t>‘Tech up’ on IO, structural estimation, machine learning</a:t>
            </a:r>
          </a:p>
          <a:p>
            <a:pPr marL="457200" indent="-457200" algn="l" eaLnBrk="1" fontAlgn="auto" hangingPunct="1">
              <a:spcAft>
                <a:spcPts val="0"/>
              </a:spcAft>
              <a:buFont typeface="+mj-lt"/>
              <a:buAutoNum type="arabicPeriod"/>
              <a:defRPr/>
            </a:pPr>
            <a:r>
              <a:rPr lang="en-US" sz="2400" dirty="0" smtClean="0">
                <a:solidFill>
                  <a:schemeClr val="tx1"/>
                </a:solidFill>
                <a:latin typeface="Georgia" pitchFamily="18" charset="0"/>
                <a:cs typeface="Arial" charset="0"/>
              </a:rPr>
              <a:t>Develop close working relationships with colleagues in sister sciences and humanities</a:t>
            </a:r>
          </a:p>
          <a:p>
            <a:pPr marL="457200" indent="-457200" algn="l" eaLnBrk="1" fontAlgn="auto" hangingPunct="1">
              <a:spcAft>
                <a:spcPts val="0"/>
              </a:spcAft>
              <a:buFont typeface="+mj-lt"/>
              <a:buAutoNum type="arabicPeriod"/>
              <a:defRPr/>
            </a:pPr>
            <a:r>
              <a:rPr lang="en-US" sz="2400" dirty="0" smtClean="0">
                <a:solidFill>
                  <a:schemeClr val="tx1"/>
                </a:solidFill>
                <a:latin typeface="Georgia" pitchFamily="18" charset="0"/>
                <a:cs typeface="Arial" charset="0"/>
              </a:rPr>
              <a:t>Spend more time with students</a:t>
            </a:r>
          </a:p>
          <a:p>
            <a:pPr marL="457200" indent="-457200" algn="l" eaLnBrk="1" fontAlgn="auto" hangingPunct="1">
              <a:spcAft>
                <a:spcPts val="0"/>
              </a:spcAft>
              <a:buFont typeface="+mj-lt"/>
              <a:buAutoNum type="arabicPeriod"/>
              <a:defRPr/>
            </a:pPr>
            <a:r>
              <a:rPr lang="en-US" sz="2400" dirty="0" smtClean="0">
                <a:solidFill>
                  <a:schemeClr val="tx1"/>
                </a:solidFill>
                <a:latin typeface="Georgia" pitchFamily="18" charset="0"/>
                <a:cs typeface="Arial" charset="0"/>
              </a:rPr>
              <a:t>Spend more time on public communications and with real decision-makers </a:t>
            </a:r>
          </a:p>
          <a:p>
            <a:pPr marL="457200" indent="-457200" algn="l" eaLnBrk="1" fontAlgn="auto" hangingPunct="1">
              <a:spcAft>
                <a:spcPts val="0"/>
              </a:spcAft>
              <a:buFont typeface="+mj-lt"/>
              <a:buAutoNum type="arabicPeriod"/>
              <a:defRPr/>
            </a:pPr>
            <a:r>
              <a:rPr lang="en-US" sz="2400" dirty="0" smtClean="0">
                <a:solidFill>
                  <a:schemeClr val="tx1"/>
                </a:solidFill>
                <a:latin typeface="Georgia" pitchFamily="18" charset="0"/>
                <a:cs typeface="Arial" charset="0"/>
              </a:rPr>
              <a:t>Spend less time trying to impress my fellow economists </a:t>
            </a:r>
            <a:endParaRPr lang="en-US" sz="2800" dirty="0" smtClean="0">
              <a:solidFill>
                <a:schemeClr val="tx1"/>
              </a:solidFill>
              <a:latin typeface="Georgia" pitchFamily="18" charset="0"/>
              <a:cs typeface="Arial" charset="0"/>
            </a:endParaRPr>
          </a:p>
          <a:p>
            <a:pPr marL="457200" indent="-457200" algn="l" eaLnBrk="1" fontAlgn="auto" hangingPunct="1">
              <a:spcAft>
                <a:spcPts val="0"/>
              </a:spcAft>
              <a:buFontTx/>
              <a:buChar char="-"/>
              <a:defRPr/>
            </a:pPr>
            <a:endParaRPr lang="en-US" sz="2800" dirty="0" smtClean="0">
              <a:latin typeface="Georgia" pitchFamily="18" charset="0"/>
              <a:cs typeface="Arial" charset="0"/>
            </a:endParaRPr>
          </a:p>
        </p:txBody>
      </p:sp>
    </p:spTree>
    <p:extLst>
      <p:ext uri="{BB962C8B-B14F-4D97-AF65-F5344CB8AC3E}">
        <p14:creationId xmlns:p14="http://schemas.microsoft.com/office/powerpoint/2010/main" val="24823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3577</TotalTime>
  <Words>532</Words>
  <Application>Microsoft Office PowerPoint</Application>
  <PresentationFormat>On-screen Show (4:3)</PresentationFormat>
  <Paragraphs>63</Paragraphs>
  <Slides>10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Georgia</vt:lpstr>
      <vt:lpstr>Times New Roman</vt:lpstr>
      <vt:lpstr>Custom Design</vt:lpstr>
      <vt:lpstr>1_Custom Design</vt:lpstr>
      <vt:lpstr>Office Theme</vt:lpstr>
      <vt:lpstr>PowerPoint Presentation</vt:lpstr>
      <vt:lpstr>Why did we become development economists? - Fame?  - Power? - Money? - Exotic travel? Probably not!  Probably more:  - intellectual stimulation (i.e., tackle hard problems)  - the opportunity to have an impact (i.e., tackle important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Barrett</dc:creator>
  <cp:lastModifiedBy>Chris Barrett</cp:lastModifiedBy>
  <cp:revision>78</cp:revision>
  <cp:lastPrinted>2015-09-11T11:34:21Z</cp:lastPrinted>
  <dcterms:created xsi:type="dcterms:W3CDTF">2001-03-15T21:53:34Z</dcterms:created>
  <dcterms:modified xsi:type="dcterms:W3CDTF">2015-09-11T11:34:22Z</dcterms:modified>
</cp:coreProperties>
</file>